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26"/>
    <p:restoredTop sz="94650"/>
  </p:normalViewPr>
  <p:slideViewPr>
    <p:cSldViewPr snapToGrid="0">
      <p:cViewPr varScale="1">
        <p:scale>
          <a:sx n="115" d="100"/>
          <a:sy n="115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E9B5-FE93-12B4-9DCE-2025F2724C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Baseball Throwing Mechanics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936429-7D98-DAB2-3D6F-0B6C9065DE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Travis Sherman, PT, DPT</a:t>
            </a:r>
          </a:p>
          <a:p>
            <a:r>
              <a:rPr lang="en-US"/>
              <a:t>Harrison Pfeifer, </a:t>
            </a:r>
            <a:r>
              <a:rPr lang="en-US" dirty="0"/>
              <a:t>PT, DPT</a:t>
            </a:r>
          </a:p>
        </p:txBody>
      </p:sp>
    </p:spTree>
    <p:extLst>
      <p:ext uri="{BB962C8B-B14F-4D97-AF65-F5344CB8AC3E}">
        <p14:creationId xmlns:p14="http://schemas.microsoft.com/office/powerpoint/2010/main" val="815937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CEBC9-B2C8-885D-B38D-1E41CF40F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54AA1-80A9-4DD1-6632-8D0B61393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the major phases of the throwing motion</a:t>
            </a:r>
          </a:p>
          <a:p>
            <a:r>
              <a:rPr lang="en-US" dirty="0"/>
              <a:t>Recognize how the lower body, trunk, and arm contribute to throwing</a:t>
            </a:r>
          </a:p>
          <a:p>
            <a:r>
              <a:rPr lang="en-US" dirty="0"/>
              <a:t>Understand how coaching priorities change with athlete development</a:t>
            </a:r>
          </a:p>
          <a:p>
            <a:r>
              <a:rPr lang="en-US" dirty="0"/>
              <a:t>Recognize warning signs of fatigue and injury</a:t>
            </a:r>
          </a:p>
          <a:p>
            <a:r>
              <a:rPr lang="en-US" dirty="0"/>
              <a:t>Apply evidence based coaching cues without forcing every athlete into identical mechanics</a:t>
            </a:r>
          </a:p>
        </p:txBody>
      </p:sp>
    </p:spTree>
    <p:extLst>
      <p:ext uri="{BB962C8B-B14F-4D97-AF65-F5344CB8AC3E}">
        <p14:creationId xmlns:p14="http://schemas.microsoft.com/office/powerpoint/2010/main" val="440881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8BE9C-5AD2-64A2-4DB2-A200C4546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Involves the Entire Body,</a:t>
            </a:r>
            <a:br>
              <a:rPr lang="en-US" dirty="0"/>
            </a:br>
            <a:r>
              <a:rPr lang="en-US" dirty="0"/>
              <a:t>NOT just the arm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6AE5B-7543-9CC3-5A92-62F3AE269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Force is generated and transferred through coordinated body segments</a:t>
            </a:r>
          </a:p>
          <a:p>
            <a:r>
              <a:rPr lang="en-US" dirty="0"/>
              <a:t>The lower extremities contribute to movement and force production</a:t>
            </a:r>
          </a:p>
          <a:p>
            <a:r>
              <a:rPr lang="en-US" dirty="0"/>
              <a:t>Pelvis and trunk rotation contribute to energy transfer</a:t>
            </a:r>
          </a:p>
          <a:p>
            <a:r>
              <a:rPr lang="en-US" dirty="0"/>
              <a:t>The shoulder, elbow, forearm, and hand accelerate the ball</a:t>
            </a:r>
          </a:p>
          <a:p>
            <a:r>
              <a:rPr lang="en-US" dirty="0"/>
              <a:t>The body must decelerate the arm after release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Ground </a:t>
            </a:r>
            <a:r>
              <a:rPr lang="en-US" dirty="0">
                <a:sym typeface="Wingdings" pitchFamily="2" charset="2"/>
              </a:rPr>
              <a:t> Legs  Pelvis  Trunk  Shoulder  Elbow  Hand  Ball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Research: The Clinician’s Guide to Baseball Pitching Biomechanics (2022)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854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89514-2D34-3928-F4F2-59395C326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Position and Initial Movement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5A853-C68E-2D13-C296-01E353BD3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385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coaches should observe</a:t>
            </a:r>
          </a:p>
          <a:p>
            <a:r>
              <a:rPr lang="en-US" dirty="0"/>
              <a:t>Athletic, balanced starting position</a:t>
            </a:r>
          </a:p>
          <a:p>
            <a:r>
              <a:rPr lang="en-US" dirty="0"/>
              <a:t>Controlled movement toward the target</a:t>
            </a:r>
          </a:p>
          <a:p>
            <a:r>
              <a:rPr lang="en-US" dirty="0"/>
              <a:t>Relaxed arm action</a:t>
            </a:r>
          </a:p>
          <a:p>
            <a:r>
              <a:rPr lang="en-US" dirty="0"/>
              <a:t>Body beginning to move forward before ball release preparation is complete</a:t>
            </a:r>
          </a:p>
          <a:p>
            <a:pPr marL="0" indent="0">
              <a:buNone/>
            </a:pPr>
            <a:r>
              <a:rPr lang="en-US" dirty="0"/>
              <a:t>Coaching Cues</a:t>
            </a:r>
          </a:p>
          <a:p>
            <a:r>
              <a:rPr lang="en-US" dirty="0"/>
              <a:t>“Start athletic”</a:t>
            </a:r>
          </a:p>
          <a:p>
            <a:r>
              <a:rPr lang="en-US" dirty="0"/>
              <a:t>”Move toward the target”</a:t>
            </a:r>
          </a:p>
          <a:p>
            <a:r>
              <a:rPr lang="en-US" dirty="0"/>
              <a:t>”Stay relaxed”</a:t>
            </a:r>
          </a:p>
          <a:p>
            <a:pPr marL="0" indent="0">
              <a:buNone/>
            </a:pPr>
            <a:r>
              <a:rPr lang="en-US" dirty="0"/>
              <a:t>Emphasize coordination and comfortable throwing, NOT perfect positioning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95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F4D96-B507-A0CD-9540-921E3FBC3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Stride and Arm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B1C9F-98CC-F5B5-7606-CE7B3EEE4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coaches should observe</a:t>
            </a:r>
          </a:p>
          <a:p>
            <a:r>
              <a:rPr lang="en-US" dirty="0"/>
              <a:t>Stride progressing toward the target</a:t>
            </a:r>
          </a:p>
          <a:p>
            <a:r>
              <a:rPr lang="en-US" dirty="0"/>
              <a:t>Throwing arm preparing as the body moves</a:t>
            </a:r>
          </a:p>
          <a:p>
            <a:r>
              <a:rPr lang="en-US" dirty="0"/>
              <a:t>Glove arm helping orient the upper body</a:t>
            </a:r>
          </a:p>
          <a:p>
            <a:r>
              <a:rPr lang="en-US" dirty="0"/>
              <a:t>Controlled forward movement</a:t>
            </a:r>
          </a:p>
          <a:p>
            <a:pPr marL="0" indent="0">
              <a:buNone/>
            </a:pPr>
            <a:r>
              <a:rPr lang="en-US" dirty="0"/>
              <a:t>Coaching Cues</a:t>
            </a:r>
          </a:p>
          <a:p>
            <a:r>
              <a:rPr lang="en-US" dirty="0"/>
              <a:t>“Move forward under control”</a:t>
            </a:r>
          </a:p>
          <a:p>
            <a:r>
              <a:rPr lang="en-US" dirty="0"/>
              <a:t>”Let the arm prepare while the body moves”</a:t>
            </a:r>
          </a:p>
          <a:p>
            <a:pPr marL="0" indent="0">
              <a:buNone/>
            </a:pPr>
            <a:r>
              <a:rPr lang="en-US" dirty="0"/>
              <a:t>Stride length varies by athletes. Avoid requiring a universal stride percentage.</a:t>
            </a:r>
          </a:p>
        </p:txBody>
      </p:sp>
    </p:spTree>
    <p:extLst>
      <p:ext uri="{BB962C8B-B14F-4D97-AF65-F5344CB8AC3E}">
        <p14:creationId xmlns:p14="http://schemas.microsoft.com/office/powerpoint/2010/main" val="400551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E5BCB-88A8-60D7-DF2B-E54BBC26B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 Strike and Rotational Sequencing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B6192-3D37-E556-CDA3-E68BBB893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lead foot contacts the ground</a:t>
            </a:r>
          </a:p>
          <a:p>
            <a:r>
              <a:rPr lang="en-US" dirty="0"/>
              <a:t>The pelvis begins rotating toward the target</a:t>
            </a:r>
          </a:p>
          <a:p>
            <a:r>
              <a:rPr lang="en-US" dirty="0"/>
              <a:t>The trunk follows the pelvis</a:t>
            </a:r>
          </a:p>
          <a:p>
            <a:r>
              <a:rPr lang="en-US" dirty="0"/>
              <a:t>The throwing arm approaches its loaded position</a:t>
            </a:r>
          </a:p>
          <a:p>
            <a:r>
              <a:rPr lang="en-US" dirty="0"/>
              <a:t>The lead leg helps provide a base for rotation and energy transfer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Coaching Cue: “Let the lower body lead the rotation” “Hips move first”</a:t>
            </a:r>
          </a:p>
          <a:p>
            <a:pPr marL="0" indent="0">
              <a:buNone/>
            </a:pPr>
            <a:r>
              <a:rPr lang="en-US" dirty="0"/>
              <a:t>Individual timing varies</a:t>
            </a:r>
          </a:p>
        </p:txBody>
      </p:sp>
    </p:spTree>
    <p:extLst>
      <p:ext uri="{BB962C8B-B14F-4D97-AF65-F5344CB8AC3E}">
        <p14:creationId xmlns:p14="http://schemas.microsoft.com/office/powerpoint/2010/main" val="2697690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8FB83-D8F3-37DE-8077-62AE5B9C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 Cocking and Acceleration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61C78-8DB2-A607-99ED-9103A501D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0290"/>
          </a:xfrm>
        </p:spPr>
        <p:txBody>
          <a:bodyPr/>
          <a:lstStyle/>
          <a:p>
            <a:r>
              <a:rPr lang="en-US" dirty="0"/>
              <a:t>The shoulder externally rotates during arm cocking</a:t>
            </a:r>
          </a:p>
          <a:p>
            <a:r>
              <a:rPr lang="en-US" dirty="0"/>
              <a:t>The trunk continues rotating</a:t>
            </a:r>
          </a:p>
          <a:p>
            <a:r>
              <a:rPr lang="en-US" dirty="0"/>
              <a:t>The shoulder internally rotates rapidly during acceleration</a:t>
            </a:r>
          </a:p>
          <a:p>
            <a:r>
              <a:rPr lang="en-US" dirty="0"/>
              <a:t>The elbow extends</a:t>
            </a:r>
          </a:p>
          <a:p>
            <a:r>
              <a:rPr lang="en-US" dirty="0"/>
              <a:t>The hand delivers the ball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Coaching Cues</a:t>
            </a:r>
          </a:p>
          <a:p>
            <a:r>
              <a:rPr lang="en-US" dirty="0"/>
              <a:t>“Throw with your whole body”</a:t>
            </a:r>
          </a:p>
          <a:p>
            <a:r>
              <a:rPr lang="en-US" dirty="0"/>
              <a:t>“Keep the motion fluid”</a:t>
            </a:r>
          </a:p>
          <a:p>
            <a:r>
              <a:rPr lang="en-US" dirty="0"/>
              <a:t>“Avoid forcing the arm into a prescribed position”</a:t>
            </a:r>
          </a:p>
        </p:txBody>
      </p:sp>
    </p:spTree>
    <p:extLst>
      <p:ext uri="{BB962C8B-B14F-4D97-AF65-F5344CB8AC3E}">
        <p14:creationId xmlns:p14="http://schemas.microsoft.com/office/powerpoint/2010/main" val="2232174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E4D83-EF51-83D6-56E2-131F6BD23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Coaching Mechanics by 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0A3AD-217A-434D-A451-CF4299167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Youth</a:t>
            </a:r>
          </a:p>
          <a:p>
            <a:r>
              <a:rPr lang="en-US" dirty="0"/>
              <a:t>Athletic movement, coordination, direction, comfortable arm action</a:t>
            </a:r>
          </a:p>
          <a:p>
            <a:pPr marL="0" indent="0">
              <a:buNone/>
            </a:pPr>
            <a:r>
              <a:rPr lang="en-US" dirty="0"/>
              <a:t>Middle School</a:t>
            </a:r>
          </a:p>
          <a:p>
            <a:r>
              <a:rPr lang="en-US" dirty="0"/>
              <a:t>Stride direction, whole body contribution, timing, throwing exposure</a:t>
            </a:r>
          </a:p>
          <a:p>
            <a:pPr marL="0" indent="0">
              <a:buNone/>
            </a:pPr>
            <a:r>
              <a:rPr lang="en-US" dirty="0"/>
              <a:t>High School</a:t>
            </a:r>
          </a:p>
          <a:p>
            <a:r>
              <a:rPr lang="en-US" dirty="0"/>
              <a:t>Individual sequencing, strength, recovery, workload, position demands</a:t>
            </a:r>
          </a:p>
          <a:p>
            <a:pPr marL="0" indent="0">
              <a:buNone/>
            </a:pPr>
            <a:r>
              <a:rPr lang="en-US" dirty="0"/>
              <a:t>College</a:t>
            </a:r>
          </a:p>
          <a:p>
            <a:r>
              <a:rPr lang="en-US" dirty="0"/>
              <a:t>Individualized mechanics, video analysis, performance demands, workload monitoring</a:t>
            </a:r>
          </a:p>
        </p:txBody>
      </p:sp>
    </p:spTree>
    <p:extLst>
      <p:ext uri="{BB962C8B-B14F-4D97-AF65-F5344CB8AC3E}">
        <p14:creationId xmlns:p14="http://schemas.microsoft.com/office/powerpoint/2010/main" val="492971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A6397-B7BA-B26E-76E5-04CD1751E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Velocity?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B587C-322B-1BBB-32C5-9CEF6779B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Biomechanical Variables Associated with Throwing Velocity Includes:</a:t>
            </a:r>
          </a:p>
          <a:p>
            <a:r>
              <a:rPr lang="en-US" dirty="0"/>
              <a:t>Pelvis and trunk rotation timing</a:t>
            </a:r>
          </a:p>
          <a:p>
            <a:r>
              <a:rPr lang="en-US" dirty="0"/>
              <a:t>Trunk power and rotation movement</a:t>
            </a:r>
          </a:p>
          <a:p>
            <a:r>
              <a:rPr lang="en-US" dirty="0"/>
              <a:t>Certain lower extremity mechanics</a:t>
            </a:r>
          </a:p>
          <a:p>
            <a:r>
              <a:rPr lang="en-US" dirty="0"/>
              <a:t>Coordination and transfer of energy through the kinetic chain</a:t>
            </a:r>
          </a:p>
          <a:p>
            <a:pPr marL="0" indent="0">
              <a:buNone/>
            </a:pPr>
            <a:r>
              <a:rPr lang="en-US" dirty="0"/>
              <a:t>What coaches should understand:</a:t>
            </a:r>
          </a:p>
          <a:p>
            <a:r>
              <a:rPr lang="en-US" dirty="0"/>
              <a:t>Associations vary across studies and athletes</a:t>
            </a:r>
          </a:p>
          <a:p>
            <a:r>
              <a:rPr lang="en-US" dirty="0"/>
              <a:t>More hip and shoulder separation is not automatically better</a:t>
            </a:r>
          </a:p>
          <a:p>
            <a:r>
              <a:rPr lang="en-US" dirty="0"/>
              <a:t>A single mechanical measurement does not explain an athlete’s entire performance</a:t>
            </a:r>
          </a:p>
        </p:txBody>
      </p:sp>
    </p:spTree>
    <p:extLst>
      <p:ext uri="{BB962C8B-B14F-4D97-AF65-F5344CB8AC3E}">
        <p14:creationId xmlns:p14="http://schemas.microsoft.com/office/powerpoint/2010/main" val="2438956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7D677-31D6-0658-D957-7B68057F0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Throwing Mechanics and Injury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6BCC2-4EA6-B89A-78AD-492A14678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02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Biomechanics can influence joint loading, but appearance alone cannot diagnose injury risk.</a:t>
            </a:r>
          </a:p>
          <a:p>
            <a:pPr marL="0" indent="0">
              <a:buNone/>
            </a:pPr>
            <a:r>
              <a:rPr lang="en-US" dirty="0"/>
              <a:t>Research has examined associations between injury and:</a:t>
            </a:r>
          </a:p>
          <a:p>
            <a:r>
              <a:rPr lang="en-US" dirty="0"/>
              <a:t>Elbow Valgus Torque</a:t>
            </a:r>
          </a:p>
          <a:p>
            <a:r>
              <a:rPr lang="en-US" dirty="0"/>
              <a:t>Trunk Rotation Timing</a:t>
            </a:r>
          </a:p>
          <a:p>
            <a:r>
              <a:rPr lang="en-US" dirty="0"/>
              <a:t>Shoulder and Elbow Loading</a:t>
            </a:r>
          </a:p>
          <a:p>
            <a:r>
              <a:rPr lang="en-US" dirty="0"/>
              <a:t>Fatigue and Throwing Demands</a:t>
            </a:r>
          </a:p>
          <a:p>
            <a:pPr marL="0" indent="0">
              <a:buNone/>
            </a:pPr>
            <a:r>
              <a:rPr lang="en-US" dirty="0"/>
              <a:t>Coach Responsibilities</a:t>
            </a:r>
          </a:p>
          <a:p>
            <a:r>
              <a:rPr lang="en-US" dirty="0"/>
              <a:t>Monitor changes in performance and movement</a:t>
            </a:r>
          </a:p>
          <a:p>
            <a:r>
              <a:rPr lang="en-US" dirty="0"/>
              <a:t>Avoid forcing uncomfortable arm positions</a:t>
            </a:r>
          </a:p>
          <a:p>
            <a:r>
              <a:rPr lang="en-US" dirty="0"/>
              <a:t>Address pain instead of changing mechanics</a:t>
            </a:r>
          </a:p>
          <a:p>
            <a:r>
              <a:rPr lang="en-US" dirty="0"/>
              <a:t>Consider workload and recovery alongside technique</a:t>
            </a:r>
          </a:p>
        </p:txBody>
      </p:sp>
    </p:spTree>
    <p:extLst>
      <p:ext uri="{BB962C8B-B14F-4D97-AF65-F5344CB8AC3E}">
        <p14:creationId xmlns:p14="http://schemas.microsoft.com/office/powerpoint/2010/main" val="275065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1F586-82EF-F2E9-31C8-F1C28304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Workload, Fatigue, and Warning 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E0832-3C89-37DB-9F54-36EDEA72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02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Watch for:</a:t>
            </a:r>
          </a:p>
          <a:p>
            <a:r>
              <a:rPr lang="en-US" dirty="0"/>
              <a:t>Sudden velocity loss</a:t>
            </a:r>
          </a:p>
          <a:p>
            <a:r>
              <a:rPr lang="en-US" dirty="0"/>
              <a:t>Loss of throwing accuracy</a:t>
            </a:r>
          </a:p>
          <a:p>
            <a:r>
              <a:rPr lang="en-US" dirty="0"/>
              <a:t>Increase effort to throw</a:t>
            </a:r>
          </a:p>
          <a:p>
            <a:r>
              <a:rPr lang="en-US" dirty="0"/>
              <a:t>Changes in arm action</a:t>
            </a:r>
          </a:p>
          <a:p>
            <a:r>
              <a:rPr lang="en-US" dirty="0"/>
              <a:t>Guarding or discomfort</a:t>
            </a:r>
          </a:p>
          <a:p>
            <a:r>
              <a:rPr lang="en-US" dirty="0"/>
              <a:t>Shoulder or elbow pain</a:t>
            </a:r>
          </a:p>
          <a:p>
            <a:pPr marL="0" indent="0">
              <a:buNone/>
            </a:pPr>
            <a:r>
              <a:rPr lang="en-US" dirty="0"/>
              <a:t>What to Do</a:t>
            </a:r>
          </a:p>
          <a:p>
            <a:r>
              <a:rPr lang="en-US" dirty="0"/>
              <a:t>Stop or modify throwing when pain warrants it</a:t>
            </a:r>
          </a:p>
          <a:p>
            <a:r>
              <a:rPr lang="en-US" dirty="0"/>
              <a:t>Assess workload, intensity, and recovery</a:t>
            </a:r>
          </a:p>
          <a:p>
            <a:r>
              <a:rPr lang="en-US" dirty="0"/>
              <a:t>Refer for appropriate clinical evaluation when symptoms persist or worsen</a:t>
            </a:r>
          </a:p>
        </p:txBody>
      </p:sp>
    </p:spTree>
    <p:extLst>
      <p:ext uri="{BB962C8B-B14F-4D97-AF65-F5344CB8AC3E}">
        <p14:creationId xmlns:p14="http://schemas.microsoft.com/office/powerpoint/2010/main" val="2258470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08580-4C84-FB97-68FC-E0DC25ABE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Things Coaches Can Observe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161BE-C1CE-FB63-F673-18D33B08B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Direction</a:t>
            </a:r>
          </a:p>
          <a:p>
            <a:r>
              <a:rPr lang="en-US" dirty="0"/>
              <a:t>Is the athlete moving toward the target</a:t>
            </a:r>
          </a:p>
          <a:p>
            <a:pPr marL="0" indent="0">
              <a:buNone/>
            </a:pPr>
            <a:r>
              <a:rPr lang="en-US" dirty="0"/>
              <a:t>Sequence</a:t>
            </a:r>
          </a:p>
          <a:p>
            <a:r>
              <a:rPr lang="en-US" dirty="0"/>
              <a:t>Do the body segments contribute in a coordinated order?</a:t>
            </a:r>
          </a:p>
          <a:p>
            <a:pPr marL="0" indent="0">
              <a:buNone/>
            </a:pPr>
            <a:r>
              <a:rPr lang="en-US" dirty="0"/>
              <a:t>Timing</a:t>
            </a:r>
          </a:p>
          <a:p>
            <a:r>
              <a:rPr lang="en-US" dirty="0"/>
              <a:t>Does the arm prepare while the body moves?</a:t>
            </a:r>
          </a:p>
          <a:p>
            <a:pPr marL="0" indent="0">
              <a:buNone/>
            </a:pPr>
            <a:r>
              <a:rPr lang="en-US" dirty="0"/>
              <a:t>Transfer</a:t>
            </a:r>
          </a:p>
          <a:p>
            <a:r>
              <a:rPr lang="en-US" dirty="0"/>
              <a:t>Does the athlete use the lower body and trunk?</a:t>
            </a:r>
          </a:p>
          <a:p>
            <a:pPr marL="0" indent="0">
              <a:buNone/>
            </a:pPr>
            <a:r>
              <a:rPr lang="en-US" dirty="0"/>
              <a:t>Finish</a:t>
            </a:r>
          </a:p>
          <a:p>
            <a:r>
              <a:rPr lang="en-US" dirty="0"/>
              <a:t>Does the athlete continue moving and decelerate naturally?</a:t>
            </a:r>
          </a:p>
        </p:txBody>
      </p:sp>
    </p:spTree>
    <p:extLst>
      <p:ext uri="{BB962C8B-B14F-4D97-AF65-F5344CB8AC3E}">
        <p14:creationId xmlns:p14="http://schemas.microsoft.com/office/powerpoint/2010/main" val="2309798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C44E-329C-5980-C7A2-8F84BB7D1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Coaching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5A123-A4BB-E313-DDEB-84872FF69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 individual variation</a:t>
            </a:r>
          </a:p>
          <a:p>
            <a:r>
              <a:rPr lang="en-US" dirty="0"/>
              <a:t>Coach direction and timing</a:t>
            </a:r>
          </a:p>
          <a:p>
            <a:r>
              <a:rPr lang="en-US" dirty="0"/>
              <a:t>Emphasize coordinated, individual sequencing</a:t>
            </a:r>
          </a:p>
          <a:p>
            <a:r>
              <a:rPr lang="en-US" dirty="0"/>
              <a:t>Assess symptoms and consider multiple contributing factors</a:t>
            </a:r>
          </a:p>
          <a:p>
            <a:r>
              <a:rPr lang="en-US" dirty="0"/>
              <a:t>Take pain seriously and assess appropriately</a:t>
            </a:r>
          </a:p>
        </p:txBody>
      </p:sp>
    </p:spTree>
    <p:extLst>
      <p:ext uri="{BB962C8B-B14F-4D97-AF65-F5344CB8AC3E}">
        <p14:creationId xmlns:p14="http://schemas.microsoft.com/office/powerpoint/2010/main" val="3976742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1F185-9288-CCC1-A20A-D701FB755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1F4A7-83D3-72E5-456C-4412BFEF9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1. Thompson et al. (2018). Youth Baseball Pitching Mechanics: A Systematic Review. PubMed</a:t>
            </a:r>
          </a:p>
          <a:p>
            <a:r>
              <a:rPr lang="en-US" dirty="0"/>
              <a:t>2. Lizzio et al. (2020). Baseball Pitching Biomechanics in Relation to Pain, Injury, and Surgery. PubMed</a:t>
            </a:r>
          </a:p>
          <a:p>
            <a:r>
              <a:rPr lang="en-US" dirty="0"/>
              <a:t>3. Fleisig et al. (2012). Baseball Pitching Biomechanics in Relation to Injury Risk and Performance. PubMed</a:t>
            </a:r>
          </a:p>
          <a:p>
            <a:r>
              <a:rPr lang="en-US" dirty="0"/>
              <a:t>4. Kinematic Parameters Predictive of Pitch Velocity in Youth to Professional Baseball Pitchers (2023). PubMed</a:t>
            </a:r>
          </a:p>
          <a:p>
            <a:r>
              <a:rPr lang="en-US" dirty="0"/>
              <a:t>5. The Clinician's Guide to Baseball Pitching Biomechanics (2022). PubMed</a:t>
            </a:r>
          </a:p>
          <a:p>
            <a:r>
              <a:rPr lang="en-US" dirty="0"/>
              <a:t>6. Lower Body Energy Generation, Absorption, and Transfer in Youth Baseball Pitchers. Full text</a:t>
            </a:r>
          </a:p>
          <a:p>
            <a:r>
              <a:rPr lang="en-US" dirty="0"/>
              <a:t>7. Difference Between Adolescent and Collegiate Baseball Pitchers in the Kinematics and Kinetics of the Lower Limbs and Trunk. Full text</a:t>
            </a:r>
          </a:p>
        </p:txBody>
      </p:sp>
    </p:spTree>
    <p:extLst>
      <p:ext uri="{BB962C8B-B14F-4D97-AF65-F5344CB8AC3E}">
        <p14:creationId xmlns:p14="http://schemas.microsoft.com/office/powerpoint/2010/main" val="234914222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94</TotalTime>
  <Words>847</Words>
  <Application>Microsoft Macintosh PowerPoint</Application>
  <PresentationFormat>Widescreen</PresentationFormat>
  <Paragraphs>128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Wingdings</vt:lpstr>
      <vt:lpstr>Wingdings 3</vt:lpstr>
      <vt:lpstr>Wisp</vt:lpstr>
      <vt:lpstr>Baseball Throwing Mechanics</vt:lpstr>
      <vt:lpstr>Objectives</vt:lpstr>
      <vt:lpstr>Throwing Involves the Entire Body, NOT just the arm</vt:lpstr>
      <vt:lpstr>Starting Position and Initial Movement</vt:lpstr>
      <vt:lpstr>Stride and Arm Preparation</vt:lpstr>
      <vt:lpstr>Foot Strike and Rotational Sequencing</vt:lpstr>
      <vt:lpstr>Arm Cocking and Acceleration</vt:lpstr>
      <vt:lpstr>Coaching Mechanics by Age</vt:lpstr>
      <vt:lpstr>What About Velocity?</vt:lpstr>
      <vt:lpstr>Throwing Mechanics and Injury Risk</vt:lpstr>
      <vt:lpstr>Workload, Fatigue, and Warning Signs</vt:lpstr>
      <vt:lpstr>5 Things Coaches Can Observe</vt:lpstr>
      <vt:lpstr>Coaching Approaches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Pfeifer, Harrison</dc:creator>
  <cp:lastModifiedBy>Pfeifer, Harrison</cp:lastModifiedBy>
  <cp:revision>4</cp:revision>
  <dcterms:created xsi:type="dcterms:W3CDTF">2026-10-15T00:14:57Z</dcterms:created>
  <dcterms:modified xsi:type="dcterms:W3CDTF">2026-10-15T02:35:49Z</dcterms:modified>
</cp:coreProperties>
</file>