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6"/>
    <p:restoredTop sz="94650"/>
  </p:normalViewPr>
  <p:slideViewPr>
    <p:cSldViewPr snapToGrid="0">
      <p:cViewPr varScale="1">
        <p:scale>
          <a:sx n="59" d="100"/>
          <a:sy n="59" d="100"/>
        </p:scale>
        <p:origin x="200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11299331/" TargetMode="External"/><Relationship Id="rId3" Type="http://schemas.openxmlformats.org/officeDocument/2006/relationships/hyperlink" Target="https://pubmed.ncbi.nlm.nih.gov/32143085/Adolescent" TargetMode="External"/><Relationship Id="rId7" Type="http://schemas.openxmlformats.org/officeDocument/2006/relationships/hyperlink" Target="https://pmc.ncbi.nlm.nih.gov/articles/PMC8721392/" TargetMode="External"/><Relationship Id="rId2" Type="http://schemas.openxmlformats.org/officeDocument/2006/relationships/hyperlink" Target="https://pubmed.ncbi.nlm.nih.gov/29353376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34280265/" TargetMode="External"/><Relationship Id="rId5" Type="http://schemas.openxmlformats.org/officeDocument/2006/relationships/hyperlink" Target="https://pubmed.ncbi.nlm.nih.gov/29048928/" TargetMode="External"/><Relationship Id="rId4" Type="http://schemas.openxmlformats.org/officeDocument/2006/relationships/hyperlink" Target="https://pubmed.ncbi.nlm.nih.gov/29630388/" TargetMode="External"/><Relationship Id="rId9" Type="http://schemas.openxmlformats.org/officeDocument/2006/relationships/hyperlink" Target="https://pubmed.ncbi.nlm.nih.gov/3351428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2B1A4-4533-3719-BF35-F924A5FD5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Baseball arm injuries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6F9AC-A1E4-7A81-A336-3AAA95C69A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Travis Sherman, PT, DPT</a:t>
            </a:r>
          </a:p>
          <a:p>
            <a:r>
              <a:rPr lang="en-US" dirty="0"/>
              <a:t>Harrison Pfeifer, PT, DPT</a:t>
            </a:r>
          </a:p>
        </p:txBody>
      </p:sp>
    </p:spTree>
    <p:extLst>
      <p:ext uri="{BB962C8B-B14F-4D97-AF65-F5344CB8AC3E}">
        <p14:creationId xmlns:p14="http://schemas.microsoft.com/office/powerpoint/2010/main" val="324792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212B-9C7B-70FE-9CE4-8D56ECBF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25072-974B-F68A-3EA4-6576C8CEA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Throwing places substantial repetitive stress on the shoulder and elbow</a:t>
            </a:r>
          </a:p>
          <a:p>
            <a:r>
              <a:rPr lang="en-US" dirty="0"/>
              <a:t>Growing athletes have vulnerable growth plates</a:t>
            </a:r>
          </a:p>
          <a:p>
            <a:r>
              <a:rPr lang="en-US" dirty="0"/>
              <a:t>Injury patterns change with age, training volume, and competition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Key Message: Prevention starts before pain develops</a:t>
            </a:r>
          </a:p>
        </p:txBody>
      </p:sp>
    </p:spTree>
    <p:extLst>
      <p:ext uri="{BB962C8B-B14F-4D97-AF65-F5344CB8AC3E}">
        <p14:creationId xmlns:p14="http://schemas.microsoft.com/office/powerpoint/2010/main" val="3239684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58A8-0334-93BC-FDD7-0EBFD6F92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Injury Patterns Across Age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6F4F16-67A4-4D97-8A21-5770139B83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012534"/>
              </p:ext>
            </p:extLst>
          </p:nvPr>
        </p:nvGraphicFramePr>
        <p:xfrm>
          <a:off x="1371600" y="3208020"/>
          <a:ext cx="9840687" cy="173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0229">
                  <a:extLst>
                    <a:ext uri="{9D8B030D-6E8A-4147-A177-3AD203B41FA5}">
                      <a16:colId xmlns:a16="http://schemas.microsoft.com/office/drawing/2014/main" val="3110724337"/>
                    </a:ext>
                  </a:extLst>
                </a:gridCol>
                <a:gridCol w="3280229">
                  <a:extLst>
                    <a:ext uri="{9D8B030D-6E8A-4147-A177-3AD203B41FA5}">
                      <a16:colId xmlns:a16="http://schemas.microsoft.com/office/drawing/2014/main" val="2165405148"/>
                    </a:ext>
                  </a:extLst>
                </a:gridCol>
                <a:gridCol w="3280229">
                  <a:extLst>
                    <a:ext uri="{9D8B030D-6E8A-4147-A177-3AD203B41FA5}">
                      <a16:colId xmlns:a16="http://schemas.microsoft.com/office/drawing/2014/main" val="32730895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Youth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High 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College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5065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Growth plate injuries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Shoulder and elbow overuse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Shoulder and elbow injuries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4911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Throwing fatigue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Ligament and tendon problems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Hand, wrist, and lower extremity injuries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1313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Overuse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Year-round workload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Higher competition demands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4789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74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6459B-8672-0726-4CA3-A7CAE2EE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Youth: Common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8755-1CEE-1809-1FBA-DB6FE5698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Little League Shoulder, a growth plate injury of the upper arm</a:t>
            </a:r>
          </a:p>
          <a:p>
            <a:r>
              <a:rPr lang="en-US" dirty="0"/>
              <a:t>Little League Elbow, a growth plate traction stress of the inner elbow</a:t>
            </a:r>
          </a:p>
          <a:p>
            <a:r>
              <a:rPr lang="en-US" dirty="0"/>
              <a:t>Shoulder and elbow overuse pain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 growing athlete with throwing pain needs attention, not encouragement to throw through it</a:t>
            </a:r>
          </a:p>
        </p:txBody>
      </p:sp>
    </p:spTree>
    <p:extLst>
      <p:ext uri="{BB962C8B-B14F-4D97-AF65-F5344CB8AC3E}">
        <p14:creationId xmlns:p14="http://schemas.microsoft.com/office/powerpoint/2010/main" val="152420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BAAC0-0325-6F8A-958C-496B1E134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School: Common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C4727-0480-5571-5C1D-82CC4795E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Shoulder muscle and tendon injuries</a:t>
            </a:r>
          </a:p>
          <a:p>
            <a:r>
              <a:rPr lang="en-US" dirty="0"/>
              <a:t>Elbow ligaments sprains</a:t>
            </a:r>
          </a:p>
          <a:p>
            <a:r>
              <a:rPr lang="en-US" dirty="0"/>
              <a:t>Ulnar collateral ligament injuries (UCL) (Tommy John)</a:t>
            </a:r>
          </a:p>
          <a:p>
            <a:r>
              <a:rPr lang="en-US" dirty="0"/>
              <a:t>Overuse from high throwing volume and inadequate recovery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Pitchers account for 39.6% of shoulder injuries and 56.9% of elbow injuries </a:t>
            </a:r>
          </a:p>
        </p:txBody>
      </p:sp>
    </p:spTree>
    <p:extLst>
      <p:ext uri="{BB962C8B-B14F-4D97-AF65-F5344CB8AC3E}">
        <p14:creationId xmlns:p14="http://schemas.microsoft.com/office/powerpoint/2010/main" val="375882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20222-74C1-CFA5-119D-C8B006FE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College: Common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2A42B-6430-AAE8-4FE5-DAE358E2E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Shoulder (16%) and elbow (16%) injuries remain the highest occurring injuries in the age range</a:t>
            </a:r>
          </a:p>
          <a:p>
            <a:r>
              <a:rPr lang="en-US" dirty="0"/>
              <a:t>Hand and/or wrist (14%) are second most occurring injuries in the age range</a:t>
            </a:r>
          </a:p>
          <a:p>
            <a:r>
              <a:rPr lang="en-US" dirty="0"/>
              <a:t>Preseason injury rates were significantly higher than the regular season injury rate</a:t>
            </a:r>
          </a:p>
          <a:p>
            <a:r>
              <a:rPr lang="en-US" dirty="0"/>
              <a:t>1/3 of all injuries at this level were reported among pitchers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59049-E051-CB68-8C53-BF586DB9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Shoulder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8FE9A-EE1B-808E-71C8-BC73B86D0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Rotator cuff muscles and tendon problems</a:t>
            </a:r>
          </a:p>
          <a:p>
            <a:r>
              <a:rPr lang="en-US" dirty="0"/>
              <a:t>Shoulder overuse pain</a:t>
            </a:r>
          </a:p>
          <a:p>
            <a:r>
              <a:rPr lang="en-US" dirty="0"/>
              <a:t>Internal impingement</a:t>
            </a:r>
          </a:p>
          <a:p>
            <a:r>
              <a:rPr lang="en-US" dirty="0"/>
              <a:t>Labral injuries</a:t>
            </a:r>
          </a:p>
          <a:p>
            <a:r>
              <a:rPr lang="en-US" dirty="0"/>
              <a:t>Growth plate injuries (only younger players)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These present similarly BUT coaches do not need to diagnose but should recognize constant pain and declining performance</a:t>
            </a:r>
          </a:p>
        </p:txBody>
      </p:sp>
    </p:spTree>
    <p:extLst>
      <p:ext uri="{BB962C8B-B14F-4D97-AF65-F5344CB8AC3E}">
        <p14:creationId xmlns:p14="http://schemas.microsoft.com/office/powerpoint/2010/main" val="269444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93A8-715F-39D2-260B-787B78D4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Elbow Injuries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E4231-C63D-D44F-C79D-026A496FA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Little League elbow in youth athletes</a:t>
            </a:r>
          </a:p>
          <a:p>
            <a:r>
              <a:rPr lang="en-US" dirty="0"/>
              <a:t>UCL sprains and tears</a:t>
            </a:r>
          </a:p>
          <a:p>
            <a:r>
              <a:rPr lang="en-US" dirty="0"/>
              <a:t>Flexor pronator muscle strain</a:t>
            </a:r>
          </a:p>
          <a:p>
            <a:r>
              <a:rPr lang="en-US" dirty="0"/>
              <a:t>Other overuse related elbow pain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Repetitive throwing increases stress on the medial elbow. Constant pain warrants clinical assessment</a:t>
            </a:r>
          </a:p>
        </p:txBody>
      </p:sp>
    </p:spTree>
    <p:extLst>
      <p:ext uri="{BB962C8B-B14F-4D97-AF65-F5344CB8AC3E}">
        <p14:creationId xmlns:p14="http://schemas.microsoft.com/office/powerpoint/2010/main" val="70645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9108-4388-C747-17B5-B5FF3343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Kinetic 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9296B-8937-3356-15BE-3157B131E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Legs </a:t>
            </a:r>
            <a:r>
              <a:rPr lang="en-US" dirty="0">
                <a:sym typeface="Wingdings" pitchFamily="2" charset="2"/>
              </a:rPr>
              <a:t> Hips  Trunk  Scapula  Shoulder  Elbow  Hand</a:t>
            </a:r>
            <a:endParaRPr lang="en-US" dirty="0"/>
          </a:p>
          <a:p>
            <a:endParaRPr lang="en-US" dirty="0"/>
          </a:p>
          <a:p>
            <a:r>
              <a:rPr lang="en-US" dirty="0"/>
              <a:t>Throwing depends on coordinated movement throughout the body</a:t>
            </a:r>
          </a:p>
          <a:p>
            <a:r>
              <a:rPr lang="en-US" dirty="0"/>
              <a:t>Lower body and trunk function contribute to force production (NOT ARM)</a:t>
            </a:r>
          </a:p>
          <a:p>
            <a:r>
              <a:rPr lang="en-US" dirty="0"/>
              <a:t>Poor movement efficiency may change where stress is applied in the body</a:t>
            </a:r>
          </a:p>
          <a:p>
            <a:pPr lvl="1"/>
            <a:r>
              <a:rPr lang="en-US" dirty="0"/>
              <a:t>Like increased stress at the elbow or the shoulder</a:t>
            </a:r>
          </a:p>
          <a:p>
            <a:r>
              <a:rPr lang="en-US" dirty="0"/>
              <a:t>Avoid attributing an injury to one mechanical fault without a full assessment</a:t>
            </a:r>
          </a:p>
        </p:txBody>
      </p:sp>
    </p:spTree>
    <p:extLst>
      <p:ext uri="{BB962C8B-B14F-4D97-AF65-F5344CB8AC3E}">
        <p14:creationId xmlns:p14="http://schemas.microsoft.com/office/powerpoint/2010/main" val="29046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1E5D-F55E-BBE0-E259-C3F0A3E1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Fatigue: A Major Warning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FE3A-3672-35CF-38D7-157B6F550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Arm fatigue has been associated with substantially higher shoulder and elbow injury odds in adolescent pitchers</a:t>
            </a:r>
          </a:p>
          <a:p>
            <a:r>
              <a:rPr lang="en-US" dirty="0"/>
              <a:t>Fatigue may coincide with changes in mechanics, command, and velocity</a:t>
            </a:r>
          </a:p>
          <a:p>
            <a:r>
              <a:rPr lang="en-US" dirty="0"/>
              <a:t>Pitch counts alone do not capture every sign of fatigue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Coach action: stop throwing when concerning fatigue or pain appears, even if the athlete has pitches remaining</a:t>
            </a:r>
          </a:p>
        </p:txBody>
      </p:sp>
    </p:spTree>
    <p:extLst>
      <p:ext uri="{BB962C8B-B14F-4D97-AF65-F5344CB8AC3E}">
        <p14:creationId xmlns:p14="http://schemas.microsoft.com/office/powerpoint/2010/main" val="1496078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0597A-4FE2-8BFF-8B4D-DEC7CBC4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 and Overuse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9993A-B3B2-5939-DE15-48E5A3E95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Athlete’s Total Throwing Exposure:</a:t>
            </a:r>
          </a:p>
          <a:p>
            <a:r>
              <a:rPr lang="en-US" dirty="0"/>
              <a:t>Game pitches and innings</a:t>
            </a:r>
          </a:p>
          <a:p>
            <a:r>
              <a:rPr lang="en-US" dirty="0"/>
              <a:t>Bullpens and warmups</a:t>
            </a:r>
          </a:p>
          <a:p>
            <a:r>
              <a:rPr lang="en-US" dirty="0"/>
              <a:t>Long toss and practice throwing</a:t>
            </a:r>
          </a:p>
          <a:p>
            <a:r>
              <a:rPr lang="en-US" dirty="0"/>
              <a:t>Catching and other position throwing</a:t>
            </a:r>
          </a:p>
          <a:p>
            <a:r>
              <a:rPr lang="en-US" dirty="0"/>
              <a:t>Multiple teams and showcases</a:t>
            </a:r>
          </a:p>
          <a:p>
            <a:r>
              <a:rPr lang="en-US" dirty="0"/>
              <a:t>Recovery between throwing sessions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Coordinate workloads across teams and coaches</a:t>
            </a:r>
          </a:p>
        </p:txBody>
      </p:sp>
    </p:spTree>
    <p:extLst>
      <p:ext uri="{BB962C8B-B14F-4D97-AF65-F5344CB8AC3E}">
        <p14:creationId xmlns:p14="http://schemas.microsoft.com/office/powerpoint/2010/main" val="141242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72401-F8F6-2AEF-4CC9-B21386B79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Injury Prevention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1BA6F-A988-1504-35ED-0F17278B6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886200"/>
          </a:xfrm>
        </p:spPr>
        <p:txBody>
          <a:bodyPr>
            <a:normAutofit/>
          </a:bodyPr>
          <a:lstStyle/>
          <a:p>
            <a:r>
              <a:rPr lang="en-US" dirty="0"/>
              <a:t>Follow age-appropriate pitch limits and required rest periods</a:t>
            </a:r>
          </a:p>
          <a:p>
            <a:r>
              <a:rPr lang="en-US" dirty="0"/>
              <a:t>Monitor total workload across teams</a:t>
            </a:r>
          </a:p>
          <a:p>
            <a:r>
              <a:rPr lang="en-US" dirty="0"/>
              <a:t>Use progressive throwing programs</a:t>
            </a:r>
          </a:p>
          <a:p>
            <a:r>
              <a:rPr lang="en-US" dirty="0"/>
              <a:t>Incorporate shoulder, scapular, trunk, and lower extremity conditioning and strengthening</a:t>
            </a:r>
          </a:p>
          <a:p>
            <a:r>
              <a:rPr lang="en-US" dirty="0"/>
              <a:t>Prioritize recovery and adequate sleep</a:t>
            </a:r>
          </a:p>
          <a:p>
            <a:r>
              <a:rPr lang="en-US" dirty="0"/>
              <a:t>Avoid sudden spikes in throwing volume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No single warmup or exercise program eliminates injury risk</a:t>
            </a:r>
          </a:p>
        </p:txBody>
      </p:sp>
    </p:spTree>
    <p:extLst>
      <p:ext uri="{BB962C8B-B14F-4D97-AF65-F5344CB8AC3E}">
        <p14:creationId xmlns:p14="http://schemas.microsoft.com/office/powerpoint/2010/main" val="627614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4D8B0-9620-61C7-5B69-7714EA40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Flags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5DFE7-5C0A-4AFC-1F9E-C203C62EB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Pain during throwing or afterward</a:t>
            </a:r>
          </a:p>
          <a:p>
            <a:r>
              <a:rPr lang="en-US" dirty="0"/>
              <a:t>Constant or increasing soreness</a:t>
            </a:r>
          </a:p>
          <a:p>
            <a:r>
              <a:rPr lang="en-US" dirty="0"/>
              <a:t>Sudden loss of velocity or command</a:t>
            </a:r>
          </a:p>
          <a:p>
            <a:r>
              <a:rPr lang="en-US" dirty="0"/>
              <a:t>Noticeable change in throwing mechanics</a:t>
            </a:r>
          </a:p>
          <a:p>
            <a:r>
              <a:rPr lang="en-US" dirty="0"/>
              <a:t>Unusual fatigue or reduced range of motion</a:t>
            </a:r>
          </a:p>
        </p:txBody>
      </p:sp>
    </p:spTree>
    <p:extLst>
      <p:ext uri="{BB962C8B-B14F-4D97-AF65-F5344CB8AC3E}">
        <p14:creationId xmlns:p14="http://schemas.microsoft.com/office/powerpoint/2010/main" val="2861690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E9A0-4AF1-22B2-28BA-E2C177AB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involve a PT, athletic trainer, or physician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81664-2176-DF5D-7D3C-602F93E30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Throwing pain that persists or returns</a:t>
            </a:r>
          </a:p>
          <a:p>
            <a:r>
              <a:rPr lang="en-US" dirty="0"/>
              <a:t>Suspected growth plate injury</a:t>
            </a:r>
          </a:p>
          <a:p>
            <a:r>
              <a:rPr lang="en-US" dirty="0"/>
              <a:t>Significant loss of motion or strength</a:t>
            </a:r>
          </a:p>
          <a:p>
            <a:r>
              <a:rPr lang="en-US" dirty="0"/>
              <a:t>Recurrent symptoms despite rest</a:t>
            </a:r>
          </a:p>
          <a:p>
            <a:r>
              <a:rPr lang="en-US" dirty="0"/>
              <a:t>Suspected ligament injury</a:t>
            </a:r>
          </a:p>
          <a:p>
            <a:r>
              <a:rPr lang="en-US" dirty="0"/>
              <a:t>Acute trauma, deformity, or inability to use the limb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Severe pain, deformity, or suspected fracture needs prompt medical assessment</a:t>
            </a:r>
          </a:p>
        </p:txBody>
      </p:sp>
    </p:spTree>
    <p:extLst>
      <p:ext uri="{BB962C8B-B14F-4D97-AF65-F5344CB8AC3E}">
        <p14:creationId xmlns:p14="http://schemas.microsoft.com/office/powerpoint/2010/main" val="2851121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4234-F4CD-F24A-B725-F394795FA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Things Every Coach Should Do Tomorrow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92B58-EEBC-F419-C91E-DA2A271D4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Track throwing workload across all teams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Recognize fatigue and respond early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Never encourage athletes to throw through pain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Build progressive conditioning and recovery into training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Communicate with parents and medical professionals when concerns arise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Player’s Long-Term Health &gt; Weekend Successes</a:t>
            </a:r>
          </a:p>
        </p:txBody>
      </p:sp>
    </p:spTree>
    <p:extLst>
      <p:ext uri="{BB962C8B-B14F-4D97-AF65-F5344CB8AC3E}">
        <p14:creationId xmlns:p14="http://schemas.microsoft.com/office/powerpoint/2010/main" val="2976224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2453-AF11-2704-633F-510479328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66CC4-500D-D662-93B4-50797B9A7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Youth through professional injury prevention review </a:t>
            </a:r>
            <a:r>
              <a:rPr lang="en-US" dirty="0">
                <a:hlinkClick r:id="rId2"/>
              </a:rPr>
              <a:t>https://pubmed.ncbi.nlm.nih.gov/29353376/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Adolescent pitcher fatigue study </a:t>
            </a:r>
            <a:r>
              <a:rPr lang="en-US" dirty="0">
                <a:hlinkClick r:id="rId3"/>
              </a:rPr>
              <a:t>https://pubmed.ncbi.nlm.nih.gov/32143085/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Adolescent Shoulder and Elbow Risk Factors </a:t>
            </a:r>
            <a:r>
              <a:rPr lang="en-US" dirty="0">
                <a:hlinkClick r:id="rId4"/>
              </a:rPr>
              <a:t>https://pubmed.ncbi.nlm.nih.gov/29630388/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High School Injury Epidemiology </a:t>
            </a:r>
            <a:r>
              <a:rPr lang="en-US" dirty="0">
                <a:hlinkClick r:id="rId5"/>
              </a:rPr>
              <a:t>https://pubmed.ncbi.nlm.nih.gov/29048928/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NCAA baseball injury epidemiology </a:t>
            </a:r>
            <a:r>
              <a:rPr lang="en-US" dirty="0">
                <a:hlinkClick r:id="rId6"/>
              </a:rPr>
              <a:t>https://pubmed.ncbi.nlm.nih.gov/34280265/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Shoulder and Elbow Risk Factor Review </a:t>
            </a:r>
            <a:r>
              <a:rPr lang="en-US" dirty="0">
                <a:hlinkClick r:id="rId7"/>
              </a:rPr>
              <a:t>https://pmc.ncbi.nlm.nih.gov/articles/PMC8721392/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Youth Throwing Injuries and Prevention </a:t>
            </a:r>
            <a:r>
              <a:rPr lang="en-US" dirty="0">
                <a:hlinkClick r:id="rId8"/>
              </a:rPr>
              <a:t>https://pmc.ncbi.nlm.nih.gov/articles/PMC11299331/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Arm Care Exercise Programs </a:t>
            </a:r>
            <a:r>
              <a:rPr lang="en-US" dirty="0">
                <a:hlinkClick r:id="rId9"/>
              </a:rPr>
              <a:t>https://pubmed.ncbi.nlm.nih.gov/33514287/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7525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44</TotalTime>
  <Words>842</Words>
  <Application>Microsoft Macintosh PowerPoint</Application>
  <PresentationFormat>Widescreen</PresentationFormat>
  <Paragraphs>120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Franklin Gothic Book</vt:lpstr>
      <vt:lpstr>Wingdings</vt:lpstr>
      <vt:lpstr>Crop</vt:lpstr>
      <vt:lpstr>Baseball arm injuries</vt:lpstr>
      <vt:lpstr>The Big Picture</vt:lpstr>
      <vt:lpstr>Injury Patterns Across Age</vt:lpstr>
      <vt:lpstr>Youth: Common Injuries</vt:lpstr>
      <vt:lpstr>High School: Common Injuries</vt:lpstr>
      <vt:lpstr>College: Common Injuries</vt:lpstr>
      <vt:lpstr>Common Shoulder Injuries</vt:lpstr>
      <vt:lpstr>Common Elbow Injuries</vt:lpstr>
      <vt:lpstr>The Kinetic Chain</vt:lpstr>
      <vt:lpstr>Fatigue: A Major Warning Sign</vt:lpstr>
      <vt:lpstr>Workload and Overuse</vt:lpstr>
      <vt:lpstr>Injury Prevention Strategies</vt:lpstr>
      <vt:lpstr>Red Flags</vt:lpstr>
      <vt:lpstr>When to involve a PT, athletic trainer, or physician</vt:lpstr>
      <vt:lpstr>Five Things Every Coach Should Do Tomorrow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Pfeifer, Harrison</dc:creator>
  <cp:lastModifiedBy>Pfeifer, Harrison</cp:lastModifiedBy>
  <cp:revision>1</cp:revision>
  <dcterms:created xsi:type="dcterms:W3CDTF">2026-10-15T01:31:41Z</dcterms:created>
  <dcterms:modified xsi:type="dcterms:W3CDTF">2026-10-15T02:15:44Z</dcterms:modified>
</cp:coreProperties>
</file>