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Average"/>
      <p:regular r:id="rId26"/>
    </p:embeddedFont>
    <p:embeddedFont>
      <p:font typeface="Oswald"/>
      <p:regular r:id="rId27"/>
      <p:bold r:id="rId2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Average-regular.fntdata"/><Relationship Id="rId25" Type="http://schemas.openxmlformats.org/officeDocument/2006/relationships/slide" Target="slides/slide19.xml"/><Relationship Id="rId28" Type="http://schemas.openxmlformats.org/officeDocument/2006/relationships/font" Target="fonts/Oswald-bold.fntdata"/><Relationship Id="rId27" Type="http://schemas.openxmlformats.org/officeDocument/2006/relationships/font" Target="fonts/Oswald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394c6b3b6eb6457e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394c6b3b6eb6457e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394c6b3b6eb6457e_0_1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h394c6b3b6eb6457e_0_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h394c6b3b6eb6457e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h394c6b3b6eb6457e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394c6b3b6eb6457e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h394c6b3b6eb6457e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h394c6b3b6eb6457e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h394c6b3b6eb6457e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h394c6b3b6eb6457e_0_1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h394c6b3b6eb6457e_0_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h394c6b3b6eb6457e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h394c6b3b6eb6457e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h394c6b3b6eb6457e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h394c6b3b6eb6457e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h394c6b3b6eb6457e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h394c6b3b6eb6457e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h394c6b3b6eb6457e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h394c6b3b6eb6457e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h394c6b3b6eb6457e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h394c6b3b6eb6457e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h394c6b3b6eb6457e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h394c6b3b6eb6457e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h394c6b3b6eb6457e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h394c6b3b6eb6457e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394c6b3b6eb6457e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h394c6b3b6eb6457e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h394c6b3b6eb6457e_0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h394c6b3b6eb6457e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h394c6b3b6eb6457e_0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h394c6b3b6eb6457e_0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h394c6b3b6eb6457e_0_2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h394c6b3b6eb6457e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h394c6b3b6eb6457e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" name="Google Shape;206;h394c6b3b6eb6457e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h394c6b3b6eb6457e_0_2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h394c6b3b6eb6457e_0_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56" name="Google Shape;56;p14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4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4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9" name="Google Shape;59;p14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60" name="Google Shape;60;p14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2" name="Google Shape;72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1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9" name="Google Shape;79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0" name="Google Shape;80;p1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7" name="Google Shape;87;p21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" name="Google Shape;88;p21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9" name="Google Shape;89;p21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2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93" name="Google Shape;93;p2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23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2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viacharacter.org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5"/>
          <p:cNvSpPr txBox="1"/>
          <p:nvPr>
            <p:ph idx="1" type="subTitle"/>
          </p:nvPr>
        </p:nvSpPr>
        <p:spPr>
          <a:xfrm>
            <a:off x="671250" y="3511225"/>
            <a:ext cx="7801500" cy="135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44"/>
              <a:t>The Student-Athlete Experience</a:t>
            </a:r>
            <a:endParaRPr b="1" sz="2544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Dr. Danny Desin, CMPC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5" name="Google Shape;10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388" y="98125"/>
            <a:ext cx="3725223" cy="28785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am I and what is Mental Performance?</a:t>
            </a:r>
            <a:endParaRPr/>
          </a:p>
        </p:txBody>
      </p:sp>
      <p:sp>
        <p:nvSpPr>
          <p:cNvPr id="111" name="Google Shape;111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Former college athlete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Golf’s Sacred Journey: Seven Days in Utopia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Dr. David Cook (peak performance consultant)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M.S. in Psychology-Sport Psychology (2018)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Ed.D. in Sport and Performance Psychology (2021)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Association for Applied Sport Psychology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Certified Mental Performance Consultant (CMPC) - 2019, 2024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USOPC Sport Psychology Registry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Mental Performance/Mental Skills</a:t>
            </a:r>
            <a:endParaRPr/>
          </a:p>
        </p:txBody>
      </p:sp>
      <p:sp>
        <p:nvSpPr>
          <p:cNvPr id="117" name="Google Shape;117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Why focus on the mental part of the game?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Performance = Potential - Interference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mental game allows individuals to limit interference, perform at the highest level possible.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24" name="Google Shape;124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36575" y="116075"/>
            <a:ext cx="7270849" cy="4911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Stages of Mental Skills Training</a:t>
            </a:r>
            <a:endParaRPr/>
          </a:p>
        </p:txBody>
      </p:sp>
      <p:sp>
        <p:nvSpPr>
          <p:cNvPr id="130" name="Google Shape;130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Education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Acquisition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AutoNum type="arabicParenR"/>
            </a:pPr>
            <a:r>
              <a:rPr lang="en"/>
              <a:t>Practice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Mental Skills take Time and Effort</a:t>
            </a:r>
            <a:endParaRPr b="1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Sport Psychology</a:t>
            </a:r>
            <a:endParaRPr/>
          </a:p>
        </p:txBody>
      </p:sp>
      <p:sp>
        <p:nvSpPr>
          <p:cNvPr id="136" name="Google Shape;136;p3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Using mental skills training to: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Strive for peak performance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Increase well-being related to sport participation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Influence others beyond the individual or team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Team and individual levels (who I’m working with)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Multiple reactions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“That exists?”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“That’s cool, not sure how it would fit”</a:t>
            </a:r>
            <a:endParaRPr/>
          </a:p>
          <a:p>
            <a:pPr indent="-317500" lvl="2" marL="1371600" rtl="0" algn="l">
              <a:spcBef>
                <a:spcPts val="0"/>
              </a:spcBef>
              <a:spcAft>
                <a:spcPts val="0"/>
              </a:spcAft>
              <a:buSzPts val="1400"/>
              <a:buChar char="■"/>
            </a:pPr>
            <a:r>
              <a:rPr lang="en"/>
              <a:t>Voodoo, psychobabble, motivational speaking, etc.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“This is a need”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Sport Psychology/Mental Performance and Mental Health</a:t>
            </a:r>
            <a:endParaRPr/>
          </a:p>
        </p:txBody>
      </p:sp>
      <p:sp>
        <p:nvSpPr>
          <p:cNvPr id="142" name="Google Shape;142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“Inside the lines” vs. “outside the lines”</a:t>
            </a:r>
            <a:endParaRPr sz="21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Where are the lines? Are they clearly defined?</a:t>
            </a:r>
            <a:endParaRPr sz="21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Clinical vs. Non-clinical</a:t>
            </a:r>
            <a:endParaRPr sz="1700"/>
          </a:p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Char char="-"/>
            </a:pPr>
            <a:r>
              <a:rPr lang="en" sz="2100"/>
              <a:t>Sport psychology as prevention</a:t>
            </a:r>
            <a:endParaRPr sz="21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Burnout</a:t>
            </a:r>
            <a:endParaRPr sz="1700"/>
          </a:p>
          <a:p>
            <a:pPr indent="-336550" lvl="1" marL="914400" rtl="0" algn="l">
              <a:spcBef>
                <a:spcPts val="0"/>
              </a:spcBef>
              <a:spcAft>
                <a:spcPts val="0"/>
              </a:spcAft>
              <a:buSzPts val="1700"/>
              <a:buChar char="-"/>
            </a:pPr>
            <a:r>
              <a:rPr lang="en" sz="1700"/>
              <a:t>Youth athletes: Teaching through sport</a:t>
            </a:r>
            <a:endParaRPr sz="17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Mental Skills</a:t>
            </a:r>
            <a:endParaRPr/>
          </a:p>
        </p:txBody>
      </p:sp>
      <p:sp>
        <p:nvSpPr>
          <p:cNvPr id="148" name="Google Shape;148;p3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Goal Setting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Process vs Outcome Goals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Strengths, Athletic Identity, and Passion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Mental Toughness and Composure (in recovery)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Mental Rehearsal (aka visualization)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JOURNAL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Self Aware vs. Self Conscious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Student-Athlete Experience</a:t>
            </a:r>
            <a:endParaRPr/>
          </a:p>
        </p:txBody>
      </p:sp>
      <p:sp>
        <p:nvSpPr>
          <p:cNvPr id="154" name="Google Shape;154;p3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While mental skills are important, they cannot stand on their own.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Many situations in sport go much deeper than physical or mental skills.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Athletic Identity</a:t>
            </a:r>
            <a:endParaRPr/>
          </a:p>
        </p:txBody>
      </p:sp>
      <p:sp>
        <p:nvSpPr>
          <p:cNvPr id="160" name="Google Shape;160;p3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The degree of strength and exclusivity to which a person identifies with the athlete role or the degree to which one devotes special attention to sport relative to other engagements or activities in life.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Passion for Sport</a:t>
            </a:r>
            <a:endParaRPr/>
          </a:p>
        </p:txBody>
      </p:sp>
      <p:sp>
        <p:nvSpPr>
          <p:cNvPr id="166" name="Google Shape;166;p3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Not an undisputed fact, but most high-level athletes have developed passion for their activity over time.</a:t>
            </a:r>
            <a:endParaRPr sz="25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A strong inclination toward an activity that one likes, finds important, invests time and energy</a:t>
            </a:r>
            <a:endParaRPr sz="2000"/>
          </a:p>
          <a:p>
            <a:pPr indent="-355600" lvl="1" marL="914400" rtl="0" algn="l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en" sz="2000"/>
              <a:t>When an individual develops passion for an activity, it becomes part of their identity.</a:t>
            </a:r>
            <a:endParaRPr sz="20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3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73" name="Google Shape;173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2595" y="0"/>
            <a:ext cx="6318812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Obsessive Passion</a:t>
            </a:r>
            <a:endParaRPr/>
          </a:p>
        </p:txBody>
      </p:sp>
      <p:sp>
        <p:nvSpPr>
          <p:cNvPr id="179" name="Google Shape;179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Athletes become controlled by the activity and sacrifice other activities for that reason.</a:t>
            </a:r>
            <a:endParaRPr sz="2400"/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" sz="1800"/>
              <a:t>Social, academic.</a:t>
            </a:r>
            <a:endParaRPr sz="18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Internalized by attaching value to participation.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" sz="2400"/>
              <a:t>Tied to higher levels of burnout.</a:t>
            </a:r>
            <a:endParaRPr sz="24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Harmonious Passion</a:t>
            </a:r>
            <a:endParaRPr/>
          </a:p>
        </p:txBody>
      </p:sp>
      <p:sp>
        <p:nvSpPr>
          <p:cNvPr id="185" name="Google Shape;185;p3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Activity becomes an important, but not overwhelming part of an athlete’s life.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Internalized the right way with no contingencies, value attached.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Tied to positive emotion, well-being, performance, resilience, and coping skills.</a:t>
            </a:r>
            <a:endParaRPr sz="23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Role of Sport</a:t>
            </a:r>
            <a:endParaRPr/>
          </a:p>
        </p:txBody>
      </p:sp>
      <p:sp>
        <p:nvSpPr>
          <p:cNvPr id="191" name="Google Shape;191;p3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Sport was not created to increase pressure on young athletes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Pressure and performance anxiety.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They sometimes don’t enjoy their sport anymore, want to quit.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Sport should always be an escape, a place to take risks and push yourself without the guarantee of success.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Man in the Arena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When did we lose grip on the role of identity in sport? Why is the purpose for play not talked about?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Student-athletes are citing their sport as reasoning for a mental health concern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Common Issues/Mental Obstacles</a:t>
            </a:r>
            <a:endParaRPr/>
          </a:p>
        </p:txBody>
      </p:sp>
      <p:sp>
        <p:nvSpPr>
          <p:cNvPr id="197" name="Google Shape;197;p4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Perfectionism (adaptive vs. maladaptive)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Comparison to peers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Fixation on the Outcome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Role confusion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Athletic Identity too high – Obsessive Passion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External pressures (some that we don’t see)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Negative outcomes: Burnout, Anxiety, Quitting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Solutions</a:t>
            </a:r>
            <a:endParaRPr/>
          </a:p>
        </p:txBody>
      </p:sp>
      <p:sp>
        <p:nvSpPr>
          <p:cNvPr id="203" name="Google Shape;203;p4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51435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Influence a Process Orientation</a:t>
            </a:r>
            <a:endParaRPr/>
          </a:p>
          <a:p>
            <a:pPr indent="-317500" lvl="1" marL="22860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Journal</a:t>
            </a:r>
            <a:endParaRPr/>
          </a:p>
          <a:p>
            <a:pPr indent="-317500" lvl="1" marL="22860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Goal-setting</a:t>
            </a:r>
            <a:endParaRPr/>
          </a:p>
          <a:p>
            <a:pPr indent="-317500" lvl="1" marL="22860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Coaching emphasis</a:t>
            </a:r>
            <a:endParaRPr/>
          </a:p>
          <a:p>
            <a:pPr indent="-342900" lvl="0" marL="51435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Provide Role Clarity</a:t>
            </a:r>
            <a:endParaRPr/>
          </a:p>
          <a:p>
            <a:pPr indent="-317500" lvl="1" marL="22860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One minute conversations (or more)</a:t>
            </a:r>
            <a:endParaRPr/>
          </a:p>
          <a:p>
            <a:pPr indent="-317500" lvl="1" marL="22860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Clearly define</a:t>
            </a:r>
            <a:endParaRPr/>
          </a:p>
          <a:p>
            <a:pPr indent="-317500" lvl="1" marL="22860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VIA Character Survey (</a:t>
            </a:r>
            <a:r>
              <a:rPr lang="en" u="sng">
                <a:solidFill>
                  <a:schemeClr val="hlink"/>
                </a:solidFill>
                <a:hlinkClick r:id="rId3"/>
              </a:rPr>
              <a:t>viacharacter.org</a:t>
            </a:r>
            <a:r>
              <a:rPr lang="en"/>
              <a:t>)</a:t>
            </a:r>
            <a:endParaRPr/>
          </a:p>
          <a:p>
            <a:pPr indent="-342900" lvl="0" marL="51435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Talk about Purpose and Perspective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Purpose and Perspective</a:t>
            </a:r>
            <a:endParaRPr/>
          </a:p>
        </p:txBody>
      </p:sp>
      <p:sp>
        <p:nvSpPr>
          <p:cNvPr id="209" name="Google Shape;209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Healthy Athletic Identity and Harmonious Passion are influenced by a healthy perspective and a clear purpose for playing.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The right messages at the right time will prevent burnout, negative relationships with the game, and possibly mental health concerns directly related to sport.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Why do you play? What is your sport doing for you? What are you doing through your sport?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"/>
              <a:t>Why do you coach? What is coaching doing for you? What are you doing through coaching?</a:t>
            </a:r>
            <a:endParaRPr/>
          </a:p>
          <a:p>
            <a:pPr indent="0" lvl="0" marL="0" rtl="0" algn="ctr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/>
              <a:t>Who are your athletes playing for?</a:t>
            </a:r>
            <a:endParaRPr b="1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YOU!!</a:t>
            </a:r>
            <a:endParaRPr/>
          </a:p>
        </p:txBody>
      </p:sp>
      <p:sp>
        <p:nvSpPr>
          <p:cNvPr id="215" name="Google Shape;215;p4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ddesin@mtpeakperformance.com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(406) 794-2048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mtpeakperformance.com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216" name="Google Shape;216;p43" title="website QR code (2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7632" y="1247737"/>
            <a:ext cx="1428750" cy="1428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